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ssistant SemiBold"/>
      <p:regular r:id="rId12"/>
      <p:bold r:id="rId13"/>
    </p:embeddedFont>
    <p:embeddedFont>
      <p:font typeface="Assistant"/>
      <p:regular r:id="rId14"/>
      <p:bold r:id="rId15"/>
    </p:embeddedFont>
    <p:embeddedFont>
      <p:font typeface="Helvetica Neue"/>
      <p:regular r:id="rId16"/>
      <p:bold r:id="rId17"/>
      <p:italic r:id="rId18"/>
      <p:boldItalic r:id="rId19"/>
    </p:embeddedFont>
    <p:embeddedFont>
      <p:font typeface="Assistant ExtraBold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212">
          <p15:clr>
            <a:srgbClr val="9AA0A6"/>
          </p15:clr>
        </p15:guide>
        <p15:guide id="4" pos="1221">
          <p15:clr>
            <a:srgbClr val="9AA0A6"/>
          </p15:clr>
        </p15:guide>
        <p15:guide id="5" pos="1757">
          <p15:clr>
            <a:srgbClr val="9AA0A6"/>
          </p15:clr>
        </p15:guide>
        <p15:guide id="6" orient="horz" pos="2472">
          <p15:clr>
            <a:srgbClr val="9AA0A6"/>
          </p15:clr>
        </p15:guide>
        <p15:guide id="7" pos="40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212" orient="horz"/>
        <p:guide pos="1221"/>
        <p:guide pos="1757"/>
        <p:guide pos="2472" orient="horz"/>
        <p:guide pos="40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sistant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ssistantSemiBold-bold.fntdata"/><Relationship Id="rId12" Type="http://schemas.openxmlformats.org/officeDocument/2006/relationships/font" Target="fonts/Assistant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ssistant-bold.fntdata"/><Relationship Id="rId14" Type="http://schemas.openxmlformats.org/officeDocument/2006/relationships/font" Target="fonts/Assistant-regular.fntdata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bold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046dd1e8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14046dd1e8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9bde034e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9bde034e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9bde034ef_0_3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9bde034e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9bde034ef_0_5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9bde034ef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9bde034ef_0_5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9bde034ef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046dd1e89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046dd1e8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0">
  <p:cSld name="TITLE_10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950" y="152400"/>
            <a:ext cx="8602125" cy="483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"/>
            <a:ext cx="829350" cy="83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ITLE_AND_BODY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-135600" y="0"/>
            <a:ext cx="9308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125" y="0"/>
            <a:ext cx="6310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-198277" y="0"/>
            <a:ext cx="9402600" cy="54387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9" name="Google Shape;69;p16"/>
          <p:cNvCxnSpPr/>
          <p:nvPr/>
        </p:nvCxnSpPr>
        <p:spPr>
          <a:xfrm flipH="1" rot="10800000">
            <a:off x="2343138" y="1233388"/>
            <a:ext cx="4457700" cy="10800"/>
          </a:xfrm>
          <a:prstGeom prst="straightConnector1">
            <a:avLst/>
          </a:prstGeom>
          <a:noFill/>
          <a:ln cap="flat" cmpd="sng" w="63500">
            <a:solidFill>
              <a:srgbClr val="999999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Davivienda Normal.png" id="70" name="Google Shape;7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4957" y="3306830"/>
            <a:ext cx="1894089" cy="6556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6"/>
          <p:cNvGrpSpPr/>
          <p:nvPr/>
        </p:nvGrpSpPr>
        <p:grpSpPr>
          <a:xfrm rot="6061337">
            <a:off x="6591915" y="-19793"/>
            <a:ext cx="2425908" cy="2545761"/>
            <a:chOff x="-1" y="-1"/>
            <a:chExt cx="6468778" cy="6788371"/>
          </a:xfrm>
        </p:grpSpPr>
        <p:pic>
          <p:nvPicPr>
            <p:cNvPr descr="Boomerang.png" id="72" name="Google Shape;72;p16"/>
            <p:cNvPicPr preferRelativeResize="0"/>
            <p:nvPr/>
          </p:nvPicPr>
          <p:blipFill rotWithShape="1">
            <a:blip r:embed="rId5">
              <a:alphaModFix amt="73000"/>
            </a:blip>
            <a:srcRect b="51257" l="0" r="65512" t="0"/>
            <a:stretch/>
          </p:blipFill>
          <p:spPr>
            <a:xfrm rot="-258046">
              <a:off x="184723" y="157524"/>
              <a:ext cx="4392282" cy="50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oomerang.png" id="73" name="Google Shape;73;p16"/>
            <p:cNvPicPr preferRelativeResize="0"/>
            <p:nvPr/>
          </p:nvPicPr>
          <p:blipFill rotWithShape="1">
            <a:blip r:embed="rId5">
              <a:alphaModFix amt="73000"/>
            </a:blip>
            <a:srcRect b="51257" l="0" r="65512" t="0"/>
            <a:stretch/>
          </p:blipFill>
          <p:spPr>
            <a:xfrm rot="1431236">
              <a:off x="3325152" y="1927137"/>
              <a:ext cx="2640869" cy="3044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oomerang.png" id="74" name="Google Shape;74;p16"/>
            <p:cNvPicPr preferRelativeResize="0"/>
            <p:nvPr/>
          </p:nvPicPr>
          <p:blipFill rotWithShape="1">
            <a:blip r:embed="rId5">
              <a:alphaModFix amt="73000"/>
            </a:blip>
            <a:srcRect b="51257" l="0" r="65512" t="0"/>
            <a:stretch/>
          </p:blipFill>
          <p:spPr>
            <a:xfrm rot="-258043">
              <a:off x="2220439" y="4923454"/>
              <a:ext cx="1577172" cy="1808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16"/>
          <p:cNvGrpSpPr/>
          <p:nvPr/>
        </p:nvGrpSpPr>
        <p:grpSpPr>
          <a:xfrm rot="-5152250">
            <a:off x="130093" y="3722821"/>
            <a:ext cx="1194208" cy="1253209"/>
            <a:chOff x="0" y="-1"/>
            <a:chExt cx="3184782" cy="3342128"/>
          </a:xfrm>
        </p:grpSpPr>
        <p:pic>
          <p:nvPicPr>
            <p:cNvPr descr="Boomerang.png" id="76" name="Google Shape;76;p16"/>
            <p:cNvPicPr preferRelativeResize="0"/>
            <p:nvPr/>
          </p:nvPicPr>
          <p:blipFill rotWithShape="1">
            <a:blip r:embed="rId6">
              <a:alphaModFix amt="39950"/>
            </a:blip>
            <a:srcRect b="51257" l="0" r="65512" t="0"/>
            <a:stretch/>
          </p:blipFill>
          <p:spPr>
            <a:xfrm rot="-258045">
              <a:off x="90945" y="77553"/>
              <a:ext cx="2162458" cy="2506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oomerang.png" id="77" name="Google Shape;77;p16"/>
            <p:cNvPicPr preferRelativeResize="0"/>
            <p:nvPr/>
          </p:nvPicPr>
          <p:blipFill rotWithShape="1">
            <a:blip r:embed="rId6">
              <a:alphaModFix amt="39950"/>
            </a:blip>
            <a:srcRect b="51257" l="0" r="65512" t="0"/>
            <a:stretch/>
          </p:blipFill>
          <p:spPr>
            <a:xfrm rot="1431234">
              <a:off x="1637076" y="948790"/>
              <a:ext cx="1300182" cy="1498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oomerang.png" id="78" name="Google Shape;78;p16"/>
            <p:cNvPicPr preferRelativeResize="0"/>
            <p:nvPr/>
          </p:nvPicPr>
          <p:blipFill rotWithShape="1">
            <a:blip r:embed="rId6">
              <a:alphaModFix amt="39950"/>
            </a:blip>
            <a:srcRect b="51257" l="0" r="65512" t="0"/>
            <a:stretch/>
          </p:blipFill>
          <p:spPr>
            <a:xfrm rot="-258050">
              <a:off x="1093193" y="2423970"/>
              <a:ext cx="776492" cy="89029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9" name="Google Shape;79;p16"/>
          <p:cNvCxnSpPr/>
          <p:nvPr/>
        </p:nvCxnSpPr>
        <p:spPr>
          <a:xfrm flipH="1" rot="10800000">
            <a:off x="2343138" y="3091113"/>
            <a:ext cx="4457700" cy="10800"/>
          </a:xfrm>
          <a:prstGeom prst="straightConnector1">
            <a:avLst/>
          </a:prstGeom>
          <a:noFill/>
          <a:ln cap="flat" cmpd="sng" w="63500">
            <a:solidFill>
              <a:srgbClr val="B7B7B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0" name="Google Shape;80;p16"/>
          <p:cNvSpPr txBox="1"/>
          <p:nvPr/>
        </p:nvSpPr>
        <p:spPr>
          <a:xfrm>
            <a:off x="1596700" y="1586250"/>
            <a:ext cx="60381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 Técnica 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Banco Davivienda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1180200" y="1969675"/>
            <a:ext cx="3889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2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Estructura del reto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1180200" y="1010875"/>
            <a:ext cx="410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Assistant"/>
                <a:ea typeface="Assistant"/>
                <a:cs typeface="Assistant"/>
                <a:sym typeface="Assistant"/>
              </a:rPr>
              <a:t>Objetivo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1180200" y="2941987"/>
            <a:ext cx="3889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Assistant"/>
                <a:ea typeface="Assistant"/>
                <a:cs typeface="Assistant"/>
                <a:sym typeface="Assistant"/>
              </a:rPr>
              <a:t>Recursos y entregables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180200" y="3990500"/>
            <a:ext cx="3889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Assistant"/>
                <a:ea typeface="Assistant"/>
                <a:cs typeface="Assistant"/>
                <a:sym typeface="Assistant"/>
              </a:rPr>
              <a:t>Evaluación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054475" y="1322375"/>
            <a:ext cx="497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¿Qué se busca?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109508" y="2289575"/>
            <a:ext cx="4233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Descripción del reto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054475" y="3307575"/>
            <a:ext cx="49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¿Con qué cuentan para hacerlo y qué se debe entregar?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054475" y="4311051"/>
            <a:ext cx="4972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¿Cómo vamos a calificar ?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93" name="Google Shape;93;p17"/>
          <p:cNvGrpSpPr/>
          <p:nvPr/>
        </p:nvGrpSpPr>
        <p:grpSpPr>
          <a:xfrm>
            <a:off x="654125" y="1103313"/>
            <a:ext cx="681900" cy="531450"/>
            <a:chOff x="1416125" y="874713"/>
            <a:chExt cx="681900" cy="531450"/>
          </a:xfrm>
        </p:grpSpPr>
        <p:sp>
          <p:nvSpPr>
            <p:cNvPr id="94" name="Google Shape;94;p17"/>
            <p:cNvSpPr txBox="1"/>
            <p:nvPr/>
          </p:nvSpPr>
          <p:spPr>
            <a:xfrm>
              <a:off x="1416125" y="913563"/>
              <a:ext cx="68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200"/>
                <a:t>1</a:t>
              </a:r>
              <a:endParaRPr b="1" sz="3200"/>
            </a:p>
          </p:txBody>
        </p:sp>
        <p:cxnSp>
          <p:nvCxnSpPr>
            <p:cNvPr id="95" name="Google Shape;95;p17"/>
            <p:cNvCxnSpPr/>
            <p:nvPr/>
          </p:nvCxnSpPr>
          <p:spPr>
            <a:xfrm rot="10800000">
              <a:off x="1805300" y="874713"/>
              <a:ext cx="3600" cy="4755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6" name="Google Shape;96;p17"/>
          <p:cNvGrpSpPr/>
          <p:nvPr/>
        </p:nvGrpSpPr>
        <p:grpSpPr>
          <a:xfrm>
            <a:off x="654125" y="2119598"/>
            <a:ext cx="681900" cy="531450"/>
            <a:chOff x="1416125" y="874713"/>
            <a:chExt cx="681900" cy="531450"/>
          </a:xfrm>
        </p:grpSpPr>
        <p:sp>
          <p:nvSpPr>
            <p:cNvPr id="97" name="Google Shape;97;p17"/>
            <p:cNvSpPr txBox="1"/>
            <p:nvPr/>
          </p:nvSpPr>
          <p:spPr>
            <a:xfrm>
              <a:off x="1416125" y="913563"/>
              <a:ext cx="68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200"/>
                <a:t>2</a:t>
              </a:r>
              <a:endParaRPr b="1" sz="3200"/>
            </a:p>
          </p:txBody>
        </p:sp>
        <p:cxnSp>
          <p:nvCxnSpPr>
            <p:cNvPr id="98" name="Google Shape;98;p17"/>
            <p:cNvCxnSpPr/>
            <p:nvPr/>
          </p:nvCxnSpPr>
          <p:spPr>
            <a:xfrm rot="10800000">
              <a:off x="1805300" y="874713"/>
              <a:ext cx="3600" cy="4755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9" name="Google Shape;99;p17"/>
          <p:cNvGrpSpPr/>
          <p:nvPr/>
        </p:nvGrpSpPr>
        <p:grpSpPr>
          <a:xfrm>
            <a:off x="654125" y="3071670"/>
            <a:ext cx="681900" cy="531450"/>
            <a:chOff x="1416125" y="874713"/>
            <a:chExt cx="681900" cy="531450"/>
          </a:xfrm>
        </p:grpSpPr>
        <p:sp>
          <p:nvSpPr>
            <p:cNvPr id="100" name="Google Shape;100;p17"/>
            <p:cNvSpPr txBox="1"/>
            <p:nvPr/>
          </p:nvSpPr>
          <p:spPr>
            <a:xfrm>
              <a:off x="1416125" y="913563"/>
              <a:ext cx="68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200"/>
                <a:t>3</a:t>
              </a:r>
              <a:endParaRPr b="1" sz="3200"/>
            </a:p>
          </p:txBody>
        </p:sp>
        <p:cxnSp>
          <p:nvCxnSpPr>
            <p:cNvPr id="101" name="Google Shape;101;p17"/>
            <p:cNvCxnSpPr/>
            <p:nvPr/>
          </p:nvCxnSpPr>
          <p:spPr>
            <a:xfrm rot="10800000">
              <a:off x="1805300" y="874713"/>
              <a:ext cx="3600" cy="4755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2" name="Google Shape;102;p17"/>
          <p:cNvGrpSpPr/>
          <p:nvPr/>
        </p:nvGrpSpPr>
        <p:grpSpPr>
          <a:xfrm>
            <a:off x="654125" y="4087099"/>
            <a:ext cx="681900" cy="531450"/>
            <a:chOff x="1416125" y="874713"/>
            <a:chExt cx="681900" cy="531450"/>
          </a:xfrm>
        </p:grpSpPr>
        <p:sp>
          <p:nvSpPr>
            <p:cNvPr id="103" name="Google Shape;103;p17"/>
            <p:cNvSpPr txBox="1"/>
            <p:nvPr/>
          </p:nvSpPr>
          <p:spPr>
            <a:xfrm>
              <a:off x="1416125" y="913563"/>
              <a:ext cx="68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200"/>
                <a:t>4</a:t>
              </a:r>
              <a:endParaRPr b="1" sz="3200"/>
            </a:p>
          </p:txBody>
        </p:sp>
        <p:cxnSp>
          <p:nvCxnSpPr>
            <p:cNvPr id="104" name="Google Shape;104;p17"/>
            <p:cNvCxnSpPr/>
            <p:nvPr/>
          </p:nvCxnSpPr>
          <p:spPr>
            <a:xfrm rot="10800000">
              <a:off x="1805300" y="874713"/>
              <a:ext cx="3600" cy="4755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5" name="Google Shape;105;p17"/>
          <p:cNvSpPr/>
          <p:nvPr/>
        </p:nvSpPr>
        <p:spPr>
          <a:xfrm>
            <a:off x="285750" y="220050"/>
            <a:ext cx="1783800" cy="369300"/>
          </a:xfrm>
          <a:prstGeom prst="roundRect">
            <a:avLst>
              <a:gd fmla="val 13333" name="adj"/>
            </a:avLst>
          </a:prstGeom>
          <a:solidFill>
            <a:srgbClr val="D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7"/>
          <p:cNvSpPr/>
          <p:nvPr/>
        </p:nvSpPr>
        <p:spPr>
          <a:xfrm rot="-2201960">
            <a:off x="-32629" y="4676"/>
            <a:ext cx="769136" cy="749264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7"/>
          <p:cNvSpPr/>
          <p:nvPr/>
        </p:nvSpPr>
        <p:spPr>
          <a:xfrm rot="-1786699">
            <a:off x="-4520" y="26356"/>
            <a:ext cx="722942" cy="704195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00px-Davivienda_logo.svg.png" id="108" name="Google Shape;108;p17"/>
          <p:cNvPicPr preferRelativeResize="0"/>
          <p:nvPr/>
        </p:nvPicPr>
        <p:blipFill rotWithShape="1">
          <a:blip r:embed="rId3">
            <a:alphaModFix/>
          </a:blip>
          <a:srcRect b="36032" l="36690" r="36690" t="0"/>
          <a:stretch/>
        </p:blipFill>
        <p:spPr>
          <a:xfrm>
            <a:off x="191190" y="235839"/>
            <a:ext cx="397735" cy="33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919225" y="257700"/>
            <a:ext cx="106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1800"/>
          </a:p>
        </p:txBody>
      </p:sp>
      <p:sp>
        <p:nvSpPr>
          <p:cNvPr id="110" name="Google Shape;110;p17"/>
          <p:cNvSpPr/>
          <p:nvPr/>
        </p:nvSpPr>
        <p:spPr>
          <a:xfrm rot="-2202029">
            <a:off x="5390161" y="-681040"/>
            <a:ext cx="6344661" cy="6180392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b="890" l="32521" r="2564" t="-890"/>
          <a:stretch/>
        </p:blipFill>
        <p:spPr>
          <a:xfrm>
            <a:off x="6105270" y="-455902"/>
            <a:ext cx="6002080" cy="6161820"/>
          </a:xfrm>
          <a:custGeom>
            <a:rect b="b" l="l" r="r" t="t"/>
            <a:pathLst>
              <a:path extrusionOk="0" h="21542" w="21498">
                <a:moveTo>
                  <a:pt x="3474" y="736"/>
                </a:moveTo>
                <a:cubicBezTo>
                  <a:pt x="3397" y="791"/>
                  <a:pt x="3321" y="846"/>
                  <a:pt x="3243" y="900"/>
                </a:cubicBezTo>
                <a:cubicBezTo>
                  <a:pt x="2769" y="1226"/>
                  <a:pt x="2370" y="1626"/>
                  <a:pt x="2026" y="2081"/>
                </a:cubicBezTo>
                <a:cubicBezTo>
                  <a:pt x="1608" y="2636"/>
                  <a:pt x="1291" y="3246"/>
                  <a:pt x="1038" y="3888"/>
                </a:cubicBezTo>
                <a:cubicBezTo>
                  <a:pt x="722" y="4688"/>
                  <a:pt x="511" y="5515"/>
                  <a:pt x="358" y="6357"/>
                </a:cubicBezTo>
                <a:cubicBezTo>
                  <a:pt x="133" y="7602"/>
                  <a:pt x="38" y="8859"/>
                  <a:pt x="9" y="10121"/>
                </a:cubicBezTo>
                <a:cubicBezTo>
                  <a:pt x="-19" y="11426"/>
                  <a:pt x="17" y="12727"/>
                  <a:pt x="163" y="14024"/>
                </a:cubicBezTo>
                <a:cubicBezTo>
                  <a:pt x="263" y="14915"/>
                  <a:pt x="418" y="15798"/>
                  <a:pt x="663" y="16662"/>
                </a:cubicBezTo>
                <a:cubicBezTo>
                  <a:pt x="843" y="17297"/>
                  <a:pt x="1074" y="17916"/>
                  <a:pt x="1378" y="18504"/>
                </a:cubicBezTo>
                <a:cubicBezTo>
                  <a:pt x="1404" y="18555"/>
                  <a:pt x="1420" y="18611"/>
                  <a:pt x="1440" y="18664"/>
                </a:cubicBezTo>
                <a:cubicBezTo>
                  <a:pt x="1511" y="18784"/>
                  <a:pt x="1581" y="18905"/>
                  <a:pt x="1652" y="19026"/>
                </a:cubicBezTo>
                <a:cubicBezTo>
                  <a:pt x="1707" y="19095"/>
                  <a:pt x="1764" y="19161"/>
                  <a:pt x="1813" y="19233"/>
                </a:cubicBezTo>
                <a:cubicBezTo>
                  <a:pt x="2045" y="19573"/>
                  <a:pt x="2310" y="19887"/>
                  <a:pt x="2611" y="20170"/>
                </a:cubicBezTo>
                <a:cubicBezTo>
                  <a:pt x="3388" y="20900"/>
                  <a:pt x="4318" y="21319"/>
                  <a:pt x="5378" y="21473"/>
                </a:cubicBezTo>
                <a:cubicBezTo>
                  <a:pt x="6116" y="21580"/>
                  <a:pt x="6851" y="21554"/>
                  <a:pt x="7585" y="21449"/>
                </a:cubicBezTo>
                <a:cubicBezTo>
                  <a:pt x="8377" y="21337"/>
                  <a:pt x="9144" y="21136"/>
                  <a:pt x="9900" y="20884"/>
                </a:cubicBezTo>
                <a:cubicBezTo>
                  <a:pt x="10695" y="20618"/>
                  <a:pt x="11470" y="20298"/>
                  <a:pt x="12228" y="19943"/>
                </a:cubicBezTo>
                <a:cubicBezTo>
                  <a:pt x="12852" y="19651"/>
                  <a:pt x="13463" y="19335"/>
                  <a:pt x="14067" y="19006"/>
                </a:cubicBezTo>
                <a:cubicBezTo>
                  <a:pt x="14102" y="18988"/>
                  <a:pt x="14140" y="18973"/>
                  <a:pt x="14177" y="18956"/>
                </a:cubicBezTo>
                <a:cubicBezTo>
                  <a:pt x="14257" y="18911"/>
                  <a:pt x="14336" y="18867"/>
                  <a:pt x="14417" y="18822"/>
                </a:cubicBezTo>
                <a:cubicBezTo>
                  <a:pt x="14440" y="18806"/>
                  <a:pt x="14461" y="18787"/>
                  <a:pt x="14485" y="18773"/>
                </a:cubicBezTo>
                <a:cubicBezTo>
                  <a:pt x="14948" y="18496"/>
                  <a:pt x="15414" y="18226"/>
                  <a:pt x="15874" y="17941"/>
                </a:cubicBezTo>
                <a:cubicBezTo>
                  <a:pt x="16338" y="17655"/>
                  <a:pt x="16789" y="17345"/>
                  <a:pt x="17230" y="17024"/>
                </a:cubicBezTo>
                <a:cubicBezTo>
                  <a:pt x="17783" y="16622"/>
                  <a:pt x="18315" y="16198"/>
                  <a:pt x="18818" y="15737"/>
                </a:cubicBezTo>
                <a:cubicBezTo>
                  <a:pt x="19431" y="15174"/>
                  <a:pt x="19992" y="14567"/>
                  <a:pt x="20459" y="13879"/>
                </a:cubicBezTo>
                <a:cubicBezTo>
                  <a:pt x="20845" y="13310"/>
                  <a:pt x="21150" y="12704"/>
                  <a:pt x="21331" y="12042"/>
                </a:cubicBezTo>
                <a:cubicBezTo>
                  <a:pt x="21581" y="11122"/>
                  <a:pt x="21550" y="10210"/>
                  <a:pt x="21252" y="9306"/>
                </a:cubicBezTo>
                <a:cubicBezTo>
                  <a:pt x="21152" y="9001"/>
                  <a:pt x="21030" y="8704"/>
                  <a:pt x="20868" y="8425"/>
                </a:cubicBezTo>
                <a:cubicBezTo>
                  <a:pt x="20845" y="8386"/>
                  <a:pt x="20832" y="8343"/>
                  <a:pt x="20815" y="8301"/>
                </a:cubicBezTo>
                <a:cubicBezTo>
                  <a:pt x="20748" y="8187"/>
                  <a:pt x="20680" y="8072"/>
                  <a:pt x="20613" y="7957"/>
                </a:cubicBezTo>
                <a:cubicBezTo>
                  <a:pt x="20591" y="7929"/>
                  <a:pt x="20564" y="7903"/>
                  <a:pt x="20545" y="7872"/>
                </a:cubicBezTo>
                <a:cubicBezTo>
                  <a:pt x="20175" y="7264"/>
                  <a:pt x="19707" y="6732"/>
                  <a:pt x="19203" y="6228"/>
                </a:cubicBezTo>
                <a:cubicBezTo>
                  <a:pt x="18423" y="5446"/>
                  <a:pt x="17557" y="4762"/>
                  <a:pt x="16640" y="4138"/>
                </a:cubicBezTo>
                <a:cubicBezTo>
                  <a:pt x="14927" y="2973"/>
                  <a:pt x="13125" y="1963"/>
                  <a:pt x="11208" y="1150"/>
                </a:cubicBezTo>
                <a:cubicBezTo>
                  <a:pt x="10380" y="798"/>
                  <a:pt x="9530" y="502"/>
                  <a:pt x="8651" y="292"/>
                </a:cubicBezTo>
                <a:cubicBezTo>
                  <a:pt x="7841" y="97"/>
                  <a:pt x="7020" y="-20"/>
                  <a:pt x="6184" y="2"/>
                </a:cubicBezTo>
                <a:cubicBezTo>
                  <a:pt x="5533" y="20"/>
                  <a:pt x="4900" y="125"/>
                  <a:pt x="4292" y="356"/>
                </a:cubicBezTo>
                <a:cubicBezTo>
                  <a:pt x="4139" y="413"/>
                  <a:pt x="3992" y="484"/>
                  <a:pt x="3842" y="548"/>
                </a:cubicBezTo>
                <a:cubicBezTo>
                  <a:pt x="3817" y="559"/>
                  <a:pt x="3789" y="565"/>
                  <a:pt x="3763" y="574"/>
                </a:cubicBezTo>
                <a:cubicBezTo>
                  <a:pt x="3666" y="628"/>
                  <a:pt x="3571" y="682"/>
                  <a:pt x="3474" y="736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877800" y="1248000"/>
            <a:ext cx="7388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Assistant"/>
                <a:ea typeface="Assistant"/>
                <a:cs typeface="Assistant"/>
                <a:sym typeface="Assistant"/>
              </a:rPr>
              <a:t>¡Bienvenidos!</a:t>
            </a:r>
            <a:endParaRPr sz="16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Assistant"/>
                <a:ea typeface="Assistant"/>
                <a:cs typeface="Assistant"/>
                <a:sym typeface="Assistant"/>
              </a:rPr>
              <a:t>M</a:t>
            </a:r>
            <a:r>
              <a:rPr lang="es" sz="1600">
                <a:latin typeface="Assistant"/>
                <a:ea typeface="Assistant"/>
                <a:cs typeface="Assistant"/>
                <a:sym typeface="Assistant"/>
              </a:rPr>
              <a:t>ediante este reto técnico buscamos identificar profesionales que cuenten con:</a:t>
            </a:r>
            <a:endParaRPr sz="16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SemiBold"/>
              <a:buChar char="●"/>
            </a:pPr>
            <a:r>
              <a:rPr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Destreza en</a:t>
            </a: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</a:t>
            </a: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programación</a:t>
            </a: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.</a:t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</a:t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SemiBold"/>
              <a:buChar char="●"/>
            </a:pP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Creatividad</a:t>
            </a: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</a:t>
            </a:r>
            <a:r>
              <a:rPr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para enfrentar desafíos técnicos en procesamiento de datos no estructurados. </a:t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SemiBold"/>
              <a:buChar char="●"/>
            </a:pPr>
            <a:r>
              <a:rPr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Capacidad para</a:t>
            </a: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</a:t>
            </a: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comunicar y </a:t>
            </a: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demostrar</a:t>
            </a: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los resultados</a:t>
            </a: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</a:t>
            </a:r>
            <a:r>
              <a:rPr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 sus desarrollos.</a:t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285750" y="186550"/>
            <a:ext cx="2617500" cy="436200"/>
          </a:xfrm>
          <a:prstGeom prst="roundRect">
            <a:avLst>
              <a:gd fmla="val 13333" name="adj"/>
            </a:avLst>
          </a:prstGeom>
          <a:solidFill>
            <a:srgbClr val="D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/>
          <p:nvPr/>
        </p:nvSpPr>
        <p:spPr>
          <a:xfrm rot="-2201960">
            <a:off x="-32629" y="4676"/>
            <a:ext cx="769136" cy="749264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 rot="-1786699">
            <a:off x="-4520" y="26356"/>
            <a:ext cx="722942" cy="704195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00px-Davivienda_logo.svg.png" id="120" name="Google Shape;120;p18"/>
          <p:cNvPicPr preferRelativeResize="0"/>
          <p:nvPr/>
        </p:nvPicPr>
        <p:blipFill rotWithShape="1">
          <a:blip r:embed="rId3">
            <a:alphaModFix/>
          </a:blip>
          <a:srcRect b="36032" l="36690" r="36690" t="0"/>
          <a:stretch/>
        </p:blipFill>
        <p:spPr>
          <a:xfrm>
            <a:off x="191190" y="235839"/>
            <a:ext cx="397735" cy="33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726200" y="261867"/>
            <a:ext cx="2177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buscamos?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598625" y="1226075"/>
            <a:ext cx="3495900" cy="30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574925" y="1160071"/>
            <a:ext cx="363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DE1E1E"/>
                </a:solidFill>
                <a:latin typeface="Assistant"/>
                <a:ea typeface="Assistant"/>
                <a:cs typeface="Assistant"/>
                <a:sym typeface="Assistant"/>
              </a:rPr>
              <a:t>Parte I: Analítica Predictiva de Precios</a:t>
            </a:r>
            <a:endParaRPr b="1" sz="1600">
              <a:solidFill>
                <a:srgbClr val="DE1E1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14275" y="1679646"/>
            <a:ext cx="3957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"/>
                <a:ea typeface="Assistant"/>
                <a:cs typeface="Assistant"/>
                <a:sym typeface="Assistant"/>
              </a:rPr>
              <a:t>Análisis de de bases de datos, aproximación a los problemas, predicción y proponer soluciones</a:t>
            </a:r>
            <a:r>
              <a:rPr lang="es">
                <a:latin typeface="Assistant"/>
                <a:ea typeface="Assistant"/>
                <a:cs typeface="Assistant"/>
                <a:sym typeface="Assistant"/>
              </a:rPr>
              <a:t>: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Desarrollo abierto, </a:t>
            </a: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 discreción del participante.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EDA avanzado </a:t>
            </a: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(buenas relaciones, que generen información).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Debe</a:t>
            </a:r>
            <a:r>
              <a:rPr lang="es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sustentar dificultades encontradas</a:t>
            </a: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en el desarrollo.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285750" y="235850"/>
            <a:ext cx="2577300" cy="337800"/>
          </a:xfrm>
          <a:prstGeom prst="roundRect">
            <a:avLst>
              <a:gd fmla="val 13333" name="adj"/>
            </a:avLst>
          </a:prstGeom>
          <a:solidFill>
            <a:srgbClr val="D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689825" y="251817"/>
            <a:ext cx="213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 Técnica</a:t>
            </a:r>
            <a:endParaRPr sz="1800"/>
          </a:p>
        </p:txBody>
      </p:sp>
      <p:sp>
        <p:nvSpPr>
          <p:cNvPr id="131" name="Google Shape;131;p19"/>
          <p:cNvSpPr/>
          <p:nvPr/>
        </p:nvSpPr>
        <p:spPr>
          <a:xfrm rot="-2201960">
            <a:off x="-32629" y="4676"/>
            <a:ext cx="769136" cy="749264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9"/>
          <p:cNvSpPr/>
          <p:nvPr/>
        </p:nvSpPr>
        <p:spPr>
          <a:xfrm rot="-1786699">
            <a:off x="-4520" y="26356"/>
            <a:ext cx="722942" cy="704195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00px-Davivienda_logo.svg.png" id="133" name="Google Shape;133;p19"/>
          <p:cNvPicPr preferRelativeResize="0"/>
          <p:nvPr/>
        </p:nvPicPr>
        <p:blipFill rotWithShape="1">
          <a:blip r:embed="rId3">
            <a:alphaModFix/>
          </a:blip>
          <a:srcRect b="36032" l="36690" r="36690" t="0"/>
          <a:stretch/>
        </p:blipFill>
        <p:spPr>
          <a:xfrm>
            <a:off x="191190" y="235839"/>
            <a:ext cx="397735" cy="33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4883275" y="1725146"/>
            <a:ext cx="3957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SemiBold"/>
              <a:buChar char="●"/>
            </a:pPr>
            <a:r>
              <a:rPr lang="es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Limpieza Adecuada de la Base de Datos</a:t>
            </a:r>
            <a:endParaRPr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Comparar diferentes modelos y realizar buenas prácticas de estimación de resultados.</a:t>
            </a:r>
            <a:endParaRPr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Presenta descriptiva útil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903375" y="872275"/>
            <a:ext cx="3495900" cy="30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689250" y="807636"/>
            <a:ext cx="388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Parte I: Analítica Predictiva de Precios</a:t>
            </a:r>
            <a:endParaRPr b="1" sz="16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1" name="Google Shape;141;p20"/>
          <p:cNvSpPr/>
          <p:nvPr/>
        </p:nvSpPr>
        <p:spPr>
          <a:xfrm rot="-2201960">
            <a:off x="-32629" y="4676"/>
            <a:ext cx="769136" cy="749264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285750" y="227700"/>
            <a:ext cx="3492900" cy="354000"/>
          </a:xfrm>
          <a:prstGeom prst="roundRect">
            <a:avLst>
              <a:gd fmla="val 13333" name="adj"/>
            </a:avLst>
          </a:prstGeom>
          <a:solidFill>
            <a:srgbClr val="D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/>
          <p:nvPr/>
        </p:nvSpPr>
        <p:spPr>
          <a:xfrm rot="-1786699">
            <a:off x="-4520" y="26356"/>
            <a:ext cx="722942" cy="704195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00px-Davivienda_logo.svg.png" id="144" name="Google Shape;144;p20"/>
          <p:cNvPicPr preferRelativeResize="0"/>
          <p:nvPr/>
        </p:nvPicPr>
        <p:blipFill rotWithShape="1">
          <a:blip r:embed="rId3">
            <a:alphaModFix/>
          </a:blip>
          <a:srcRect b="36032" l="36690" r="36690" t="0"/>
          <a:stretch/>
        </p:blipFill>
        <p:spPr>
          <a:xfrm>
            <a:off x="191190" y="235839"/>
            <a:ext cx="397735" cy="33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769350" y="266100"/>
            <a:ext cx="2861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Recursos y Entregables</a:t>
            </a:r>
            <a:endParaRPr sz="100"/>
          </a:p>
        </p:txBody>
      </p:sp>
      <p:sp>
        <p:nvSpPr>
          <p:cNvPr id="146" name="Google Shape;146;p20"/>
          <p:cNvSpPr/>
          <p:nvPr/>
        </p:nvSpPr>
        <p:spPr>
          <a:xfrm>
            <a:off x="1354375" y="1254000"/>
            <a:ext cx="2558700" cy="162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8950" lvl="0" marL="316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ssistant SemiBold"/>
              <a:buChar char="-"/>
            </a:pPr>
            <a:r>
              <a:rPr lang="es" sz="1300">
                <a:solidFill>
                  <a:srgbClr val="000000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Instrucciones (DOC).</a:t>
            </a:r>
            <a:endParaRPr sz="1300">
              <a:solidFill>
                <a:srgbClr val="000000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68950" lvl="0" marL="316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ssistant SemiBold"/>
              <a:buChar char="-"/>
            </a:pPr>
            <a:r>
              <a:rPr lang="es" sz="1300">
                <a:solidFill>
                  <a:srgbClr val="000000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Bases </a:t>
            </a:r>
            <a:r>
              <a:rPr lang="es" sz="1300">
                <a:solidFill>
                  <a:srgbClr val="000000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train y test con precios de vivienda (CSV)</a:t>
            </a:r>
            <a:r>
              <a:rPr lang="es" sz="1300">
                <a:latin typeface="Assistant SemiBold"/>
                <a:ea typeface="Assistant SemiBold"/>
                <a:cs typeface="Assistant SemiBold"/>
                <a:sym typeface="Assistant SemiBold"/>
              </a:rPr>
              <a:t>.</a:t>
            </a:r>
            <a:endParaRPr sz="13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68950" lvl="0" marL="316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ssistant SemiBold"/>
              <a:buChar char="-"/>
            </a:pPr>
            <a:r>
              <a:rPr lang="es" sz="1300">
                <a:solidFill>
                  <a:srgbClr val="000000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Descripción de Variables (PDF).</a:t>
            </a:r>
            <a:endParaRPr sz="1100">
              <a:solidFill>
                <a:srgbClr val="000000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 rot="-5400000">
            <a:off x="397650" y="1857600"/>
            <a:ext cx="1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Recibe</a:t>
            </a:r>
            <a:endParaRPr b="1" sz="15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1354375" y="3280850"/>
            <a:ext cx="2558700" cy="162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8950" lvl="0" marL="316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ssistant SemiBold"/>
              <a:buChar char="-"/>
            </a:pPr>
            <a:r>
              <a:rPr lang="es" sz="13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Notebook con código</a:t>
            </a:r>
            <a:r>
              <a:rPr lang="es" sz="13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.</a:t>
            </a:r>
            <a:endParaRPr sz="13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68950" lvl="0" marL="316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ssistant SemiBold"/>
              <a:buChar char="-"/>
            </a:pPr>
            <a:r>
              <a:rPr lang="es" sz="13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Presentación Gerencial (PDF).</a:t>
            </a:r>
            <a:endParaRPr sz="13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68950" lvl="0" marL="316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ssistant SemiBold"/>
              <a:buChar char="-"/>
            </a:pPr>
            <a:r>
              <a:rPr lang="es" sz="13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Predicción sobre base test (csv).</a:t>
            </a:r>
            <a:endParaRPr sz="1500"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 rot="-5400000">
            <a:off x="427225" y="3884450"/>
            <a:ext cx="1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Debe entregar</a:t>
            </a:r>
            <a:endParaRPr b="1" sz="150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1488775" y="4803125"/>
            <a:ext cx="228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zip </a:t>
            </a:r>
            <a:r>
              <a:rPr b="1" lang="es" sz="11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por correo o URL repo Github</a:t>
            </a:r>
            <a:endParaRPr b="1" sz="11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1488775" y="2791787"/>
            <a:ext cx="228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zip por correo </a:t>
            </a:r>
            <a:endParaRPr b="1" sz="11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5165195" y="821520"/>
            <a:ext cx="2577300" cy="30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5228844" y="759345"/>
            <a:ext cx="257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Parte I: Predicción Precios</a:t>
            </a:r>
            <a:endParaRPr b="1" sz="16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5558394" y="1278970"/>
            <a:ext cx="1918200" cy="162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ssistant ExtraBold"/>
              <a:ea typeface="Assistant ExtraBold"/>
              <a:cs typeface="Assistant ExtraBold"/>
              <a:sym typeface="Assistant ExtraBold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5558394" y="3138520"/>
            <a:ext cx="1918200" cy="162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ssistant ExtraBold"/>
              <a:ea typeface="Assistant ExtraBold"/>
              <a:cs typeface="Assistant ExtraBold"/>
              <a:sym typeface="Assistant ExtraBold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5711844" y="2013723"/>
            <a:ext cx="161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- Orden, 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- Documentación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- Pertinencia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5781894" y="3954670"/>
            <a:ext cx="147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- Claridad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- Conocimientos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5625744" y="3307288"/>
            <a:ext cx="1783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ssistant ExtraBold"/>
                <a:ea typeface="Assistant ExtraBold"/>
                <a:cs typeface="Assistant ExtraBold"/>
                <a:sym typeface="Assistant ExtraBold"/>
              </a:rPr>
              <a:t>80%</a:t>
            </a:r>
            <a:endParaRPr sz="3500">
              <a:solidFill>
                <a:schemeClr val="dk1"/>
              </a:solidFill>
              <a:latin typeface="Assistant ExtraBold"/>
              <a:ea typeface="Assistant ExtraBold"/>
              <a:cs typeface="Assistant ExtraBold"/>
              <a:sym typeface="Assistan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5625744" y="1273713"/>
            <a:ext cx="1783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ssistant ExtraBold"/>
                <a:ea typeface="Assistant ExtraBold"/>
                <a:cs typeface="Assistant ExtraBold"/>
                <a:sym typeface="Assistant ExtraBold"/>
              </a:rPr>
              <a:t>20%</a:t>
            </a:r>
            <a:endParaRPr sz="3500">
              <a:solidFill>
                <a:schemeClr val="dk1"/>
              </a:solidFill>
              <a:latin typeface="Assistant ExtraBold"/>
              <a:ea typeface="Assistant ExtraBold"/>
              <a:cs typeface="Assistant ExtraBold"/>
              <a:sym typeface="Assistan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4498970" y="252670"/>
            <a:ext cx="1964100" cy="354000"/>
          </a:xfrm>
          <a:prstGeom prst="roundRect">
            <a:avLst>
              <a:gd fmla="val 13333" name="adj"/>
            </a:avLst>
          </a:prstGeom>
          <a:solidFill>
            <a:srgbClr val="D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4991870" y="291070"/>
            <a:ext cx="147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Evaluación</a:t>
            </a:r>
            <a:endParaRPr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-55350" y="0"/>
            <a:ext cx="9254700" cy="5143500"/>
          </a:xfrm>
          <a:prstGeom prst="roundRect">
            <a:avLst>
              <a:gd fmla="val 0" name="adj"/>
            </a:avLst>
          </a:prstGeom>
          <a:solidFill>
            <a:srgbClr val="E8162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1517700" y="1306845"/>
            <a:ext cx="51219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b="829" l="17316" r="-2954" t="-830"/>
          <a:stretch/>
        </p:blipFill>
        <p:spPr>
          <a:xfrm>
            <a:off x="6009275" y="-69029"/>
            <a:ext cx="6083100" cy="538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>
            <a:off x="1612555" y="1851975"/>
            <a:ext cx="3917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4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¿Preguntas?</a:t>
            </a:r>
            <a:endParaRPr b="1" sz="43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-3255250" y="3886095"/>
            <a:ext cx="6147600" cy="1837500"/>
          </a:xfrm>
          <a:prstGeom prst="roundRect">
            <a:avLst>
              <a:gd fmla="val 16667" name="adj"/>
            </a:avLst>
          </a:prstGeom>
          <a:solidFill>
            <a:srgbClr val="3636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1" y="4111097"/>
            <a:ext cx="1677826" cy="8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>
            <a:off x="6013597" y="-101700"/>
            <a:ext cx="6042900" cy="5418600"/>
          </a:xfrm>
          <a:prstGeom prst="ellipse">
            <a:avLst/>
          </a:prstGeom>
          <a:solidFill>
            <a:srgbClr val="000000">
              <a:alpha val="29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